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45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36CE79-7414-43F2-A30A-A68ED5206D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306CFE-9597-41D2-A82E-D2DABA2D8532}">
      <dgm:prSet phldrT="[Text]"/>
      <dgm:spPr/>
      <dgm:t>
        <a:bodyPr/>
        <a:lstStyle/>
        <a:p>
          <a:r>
            <a:rPr lang="en-US" dirty="0" smtClean="0"/>
            <a:t>Need</a:t>
          </a:r>
          <a:endParaRPr lang="en-US" dirty="0"/>
        </a:p>
      </dgm:t>
    </dgm:pt>
    <dgm:pt modelId="{5597EB1F-179B-43C2-BD35-687E206DB73D}" type="parTrans" cxnId="{FB3BA793-6366-4669-8D7E-9E73B0D9842F}">
      <dgm:prSet/>
      <dgm:spPr/>
      <dgm:t>
        <a:bodyPr/>
        <a:lstStyle/>
        <a:p>
          <a:endParaRPr lang="en-US"/>
        </a:p>
      </dgm:t>
    </dgm:pt>
    <dgm:pt modelId="{D0629B0A-EE16-44C1-871D-AFCE3AB22C75}" type="sibTrans" cxnId="{FB3BA793-6366-4669-8D7E-9E73B0D9842F}">
      <dgm:prSet/>
      <dgm:spPr/>
      <dgm:t>
        <a:bodyPr/>
        <a:lstStyle/>
        <a:p>
          <a:endParaRPr lang="en-US"/>
        </a:p>
      </dgm:t>
    </dgm:pt>
    <dgm:pt modelId="{BB5BEE46-87FB-4A82-AEC5-8790B47CAAE7}">
      <dgm:prSet phldrT="[Text]"/>
      <dgm:spPr/>
      <dgm:t>
        <a:bodyPr/>
        <a:lstStyle/>
        <a:p>
          <a:r>
            <a:rPr lang="en-US" dirty="0" smtClean="0"/>
            <a:t>Solution</a:t>
          </a:r>
          <a:endParaRPr lang="en-US" dirty="0"/>
        </a:p>
      </dgm:t>
    </dgm:pt>
    <dgm:pt modelId="{304B80DB-ECF6-41C1-A130-74A504F06E7A}" type="parTrans" cxnId="{F82ED4AA-C1A0-403C-AABC-79C70CEEF637}">
      <dgm:prSet/>
      <dgm:spPr/>
      <dgm:t>
        <a:bodyPr/>
        <a:lstStyle/>
        <a:p>
          <a:endParaRPr lang="en-US"/>
        </a:p>
      </dgm:t>
    </dgm:pt>
    <dgm:pt modelId="{221CE96C-0E06-4F96-8D67-AF836CFB4465}" type="sibTrans" cxnId="{F82ED4AA-C1A0-403C-AABC-79C70CEEF637}">
      <dgm:prSet/>
      <dgm:spPr/>
      <dgm:t>
        <a:bodyPr/>
        <a:lstStyle/>
        <a:p>
          <a:endParaRPr lang="en-US"/>
        </a:p>
      </dgm:t>
    </dgm:pt>
    <dgm:pt modelId="{63357A55-07EF-4A5E-882C-03D413AD1289}">
      <dgm:prSet phldrT="[Text]"/>
      <dgm:spPr/>
      <dgm:t>
        <a:bodyPr/>
        <a:lstStyle/>
        <a:p>
          <a:r>
            <a:rPr lang="en-US" dirty="0" smtClean="0"/>
            <a:t>Timeline</a:t>
          </a:r>
          <a:endParaRPr lang="en-US" dirty="0"/>
        </a:p>
      </dgm:t>
    </dgm:pt>
    <dgm:pt modelId="{88690CBB-11E9-4C81-BCC3-E8F81C7D38F3}" type="parTrans" cxnId="{79389E69-6720-445C-8AB5-C43C8E56D039}">
      <dgm:prSet/>
      <dgm:spPr/>
      <dgm:t>
        <a:bodyPr/>
        <a:lstStyle/>
        <a:p>
          <a:endParaRPr lang="en-US"/>
        </a:p>
      </dgm:t>
    </dgm:pt>
    <dgm:pt modelId="{6A067AC5-B26B-4887-9588-CA3081F9C31D}" type="sibTrans" cxnId="{79389E69-6720-445C-8AB5-C43C8E56D039}">
      <dgm:prSet/>
      <dgm:spPr/>
      <dgm:t>
        <a:bodyPr/>
        <a:lstStyle/>
        <a:p>
          <a:endParaRPr lang="en-US"/>
        </a:p>
      </dgm:t>
    </dgm:pt>
    <dgm:pt modelId="{9C9D4D0A-3624-4410-9014-B4D38720EF6D}">
      <dgm:prSet phldrT="[Text]"/>
      <dgm:spPr/>
      <dgm:t>
        <a:bodyPr/>
        <a:lstStyle/>
        <a:p>
          <a:r>
            <a:rPr lang="en-US" dirty="0" smtClean="0"/>
            <a:t>Result</a:t>
          </a:r>
          <a:endParaRPr lang="en-US" dirty="0"/>
        </a:p>
      </dgm:t>
    </dgm:pt>
    <dgm:pt modelId="{7FE203C5-7D76-4C42-AD8B-BC8BBA43A52C}" type="parTrans" cxnId="{376F8BCD-A818-4112-959E-19F540931B56}">
      <dgm:prSet/>
      <dgm:spPr/>
      <dgm:t>
        <a:bodyPr/>
        <a:lstStyle/>
        <a:p>
          <a:endParaRPr lang="en-US"/>
        </a:p>
      </dgm:t>
    </dgm:pt>
    <dgm:pt modelId="{BEC7AA93-2FC6-4B22-BF98-046DC0B18879}" type="sibTrans" cxnId="{376F8BCD-A818-4112-959E-19F540931B56}">
      <dgm:prSet/>
      <dgm:spPr/>
      <dgm:t>
        <a:bodyPr/>
        <a:lstStyle/>
        <a:p>
          <a:endParaRPr lang="en-US"/>
        </a:p>
      </dgm:t>
    </dgm:pt>
    <dgm:pt modelId="{106C0FB8-17F1-4669-88A5-C68120731BEB}">
      <dgm:prSet phldrT="[Text]"/>
      <dgm:spPr/>
      <dgm:t>
        <a:bodyPr/>
        <a:lstStyle/>
        <a:p>
          <a:r>
            <a:rPr lang="en-US" dirty="0" smtClean="0"/>
            <a:t>Critical Success Factors/ Resources Needed</a:t>
          </a:r>
          <a:endParaRPr lang="en-US" dirty="0"/>
        </a:p>
      </dgm:t>
    </dgm:pt>
    <dgm:pt modelId="{631C465D-A9D9-4565-B253-FC37C3FDF7CF}" type="parTrans" cxnId="{54CA94E7-B231-4846-B54B-337870E85B90}">
      <dgm:prSet/>
      <dgm:spPr/>
      <dgm:t>
        <a:bodyPr/>
        <a:lstStyle/>
        <a:p>
          <a:endParaRPr lang="en-US"/>
        </a:p>
      </dgm:t>
    </dgm:pt>
    <dgm:pt modelId="{409F6F68-DCB9-44CE-AF45-EB369656EC4B}" type="sibTrans" cxnId="{54CA94E7-B231-4846-B54B-337870E85B90}">
      <dgm:prSet/>
      <dgm:spPr/>
      <dgm:t>
        <a:bodyPr/>
        <a:lstStyle/>
        <a:p>
          <a:endParaRPr lang="en-US"/>
        </a:p>
      </dgm:t>
    </dgm:pt>
    <dgm:pt modelId="{69B5CDF3-C412-413E-9E2D-FE0E3A92390B}" type="pres">
      <dgm:prSet presAssocID="{7A36CE79-7414-43F2-A30A-A68ED5206DA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AE3B1B-134E-41FA-BCFA-5350215A7936}" type="pres">
      <dgm:prSet presAssocID="{7B306CFE-9597-41D2-A82E-D2DABA2D853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B3990B-02DF-46FD-92A3-AED1E5F2054B}" type="pres">
      <dgm:prSet presAssocID="{D0629B0A-EE16-44C1-871D-AFCE3AB22C75}" presName="sibTrans" presStyleCnt="0"/>
      <dgm:spPr/>
    </dgm:pt>
    <dgm:pt modelId="{9224D48A-2EF3-40C6-A18F-9EABFF9C3C4D}" type="pres">
      <dgm:prSet presAssocID="{BB5BEE46-87FB-4A82-AEC5-8790B47CAAE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773857-B294-41D6-A46B-00A3E5E8799F}" type="pres">
      <dgm:prSet presAssocID="{221CE96C-0E06-4F96-8D67-AF836CFB4465}" presName="sibTrans" presStyleCnt="0"/>
      <dgm:spPr/>
    </dgm:pt>
    <dgm:pt modelId="{3E0AD6DA-F60B-4CDA-BA41-86643F88B4B2}" type="pres">
      <dgm:prSet presAssocID="{63357A55-07EF-4A5E-882C-03D413AD128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A56E73-2651-47E0-81CA-9AF4D0EF25B2}" type="pres">
      <dgm:prSet presAssocID="{6A067AC5-B26B-4887-9588-CA3081F9C31D}" presName="sibTrans" presStyleCnt="0"/>
      <dgm:spPr/>
    </dgm:pt>
    <dgm:pt modelId="{66028C18-9F7C-40A9-A803-B555D97D35C6}" type="pres">
      <dgm:prSet presAssocID="{9C9D4D0A-3624-4410-9014-B4D38720EF6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33DEBA-D8B0-4BAE-A667-865F34365A0C}" type="pres">
      <dgm:prSet presAssocID="{BEC7AA93-2FC6-4B22-BF98-046DC0B18879}" presName="sibTrans" presStyleCnt="0"/>
      <dgm:spPr/>
    </dgm:pt>
    <dgm:pt modelId="{C127CD4D-6E2E-41A1-989B-930BEE689CC9}" type="pres">
      <dgm:prSet presAssocID="{106C0FB8-17F1-4669-88A5-C68120731BE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2ED4AA-C1A0-403C-AABC-79C70CEEF637}" srcId="{7A36CE79-7414-43F2-A30A-A68ED5206DA5}" destId="{BB5BEE46-87FB-4A82-AEC5-8790B47CAAE7}" srcOrd="1" destOrd="0" parTransId="{304B80DB-ECF6-41C1-A130-74A504F06E7A}" sibTransId="{221CE96C-0E06-4F96-8D67-AF836CFB4465}"/>
    <dgm:cxn modelId="{79389E69-6720-445C-8AB5-C43C8E56D039}" srcId="{7A36CE79-7414-43F2-A30A-A68ED5206DA5}" destId="{63357A55-07EF-4A5E-882C-03D413AD1289}" srcOrd="2" destOrd="0" parTransId="{88690CBB-11E9-4C81-BCC3-E8F81C7D38F3}" sibTransId="{6A067AC5-B26B-4887-9588-CA3081F9C31D}"/>
    <dgm:cxn modelId="{E852DF73-8422-49C4-ACEF-93114FB52AEC}" type="presOf" srcId="{63357A55-07EF-4A5E-882C-03D413AD1289}" destId="{3E0AD6DA-F60B-4CDA-BA41-86643F88B4B2}" srcOrd="0" destOrd="0" presId="urn:microsoft.com/office/officeart/2005/8/layout/default"/>
    <dgm:cxn modelId="{FB3BA793-6366-4669-8D7E-9E73B0D9842F}" srcId="{7A36CE79-7414-43F2-A30A-A68ED5206DA5}" destId="{7B306CFE-9597-41D2-A82E-D2DABA2D8532}" srcOrd="0" destOrd="0" parTransId="{5597EB1F-179B-43C2-BD35-687E206DB73D}" sibTransId="{D0629B0A-EE16-44C1-871D-AFCE3AB22C75}"/>
    <dgm:cxn modelId="{2E68C692-9112-4833-BDAF-483794920C98}" type="presOf" srcId="{BB5BEE46-87FB-4A82-AEC5-8790B47CAAE7}" destId="{9224D48A-2EF3-40C6-A18F-9EABFF9C3C4D}" srcOrd="0" destOrd="0" presId="urn:microsoft.com/office/officeart/2005/8/layout/default"/>
    <dgm:cxn modelId="{685FAAD0-8E54-4538-8D80-EC8EC984C61B}" type="presOf" srcId="{7B306CFE-9597-41D2-A82E-D2DABA2D8532}" destId="{D7AE3B1B-134E-41FA-BCFA-5350215A7936}" srcOrd="0" destOrd="0" presId="urn:microsoft.com/office/officeart/2005/8/layout/default"/>
    <dgm:cxn modelId="{54CA94E7-B231-4846-B54B-337870E85B90}" srcId="{7A36CE79-7414-43F2-A30A-A68ED5206DA5}" destId="{106C0FB8-17F1-4669-88A5-C68120731BEB}" srcOrd="4" destOrd="0" parTransId="{631C465D-A9D9-4565-B253-FC37C3FDF7CF}" sibTransId="{409F6F68-DCB9-44CE-AF45-EB369656EC4B}"/>
    <dgm:cxn modelId="{549D03AA-E7BB-49B1-9EAA-5F7E5D8701D6}" type="presOf" srcId="{9C9D4D0A-3624-4410-9014-B4D38720EF6D}" destId="{66028C18-9F7C-40A9-A803-B555D97D35C6}" srcOrd="0" destOrd="0" presId="urn:microsoft.com/office/officeart/2005/8/layout/default"/>
    <dgm:cxn modelId="{376F8BCD-A818-4112-959E-19F540931B56}" srcId="{7A36CE79-7414-43F2-A30A-A68ED5206DA5}" destId="{9C9D4D0A-3624-4410-9014-B4D38720EF6D}" srcOrd="3" destOrd="0" parTransId="{7FE203C5-7D76-4C42-AD8B-BC8BBA43A52C}" sibTransId="{BEC7AA93-2FC6-4B22-BF98-046DC0B18879}"/>
    <dgm:cxn modelId="{C16B8D8C-CD5F-42E4-85F8-750A63D304F1}" type="presOf" srcId="{106C0FB8-17F1-4669-88A5-C68120731BEB}" destId="{C127CD4D-6E2E-41A1-989B-930BEE689CC9}" srcOrd="0" destOrd="0" presId="urn:microsoft.com/office/officeart/2005/8/layout/default"/>
    <dgm:cxn modelId="{BD65BBE2-72E6-4CA3-9A90-37F8DE56E358}" type="presOf" srcId="{7A36CE79-7414-43F2-A30A-A68ED5206DA5}" destId="{69B5CDF3-C412-413E-9E2D-FE0E3A92390B}" srcOrd="0" destOrd="0" presId="urn:microsoft.com/office/officeart/2005/8/layout/default"/>
    <dgm:cxn modelId="{951DF486-A8C6-4307-A5FC-4E35E6D4FAE1}" type="presParOf" srcId="{69B5CDF3-C412-413E-9E2D-FE0E3A92390B}" destId="{D7AE3B1B-134E-41FA-BCFA-5350215A7936}" srcOrd="0" destOrd="0" presId="urn:microsoft.com/office/officeart/2005/8/layout/default"/>
    <dgm:cxn modelId="{99B92364-E100-447F-931B-D5478649CA31}" type="presParOf" srcId="{69B5CDF3-C412-413E-9E2D-FE0E3A92390B}" destId="{B9B3990B-02DF-46FD-92A3-AED1E5F2054B}" srcOrd="1" destOrd="0" presId="urn:microsoft.com/office/officeart/2005/8/layout/default"/>
    <dgm:cxn modelId="{CDAB93AA-FC33-4B0C-B817-E87B79FFCF07}" type="presParOf" srcId="{69B5CDF3-C412-413E-9E2D-FE0E3A92390B}" destId="{9224D48A-2EF3-40C6-A18F-9EABFF9C3C4D}" srcOrd="2" destOrd="0" presId="urn:microsoft.com/office/officeart/2005/8/layout/default"/>
    <dgm:cxn modelId="{025E3C7F-F334-4F9E-9C58-C4DB7F6B7C59}" type="presParOf" srcId="{69B5CDF3-C412-413E-9E2D-FE0E3A92390B}" destId="{84773857-B294-41D6-A46B-00A3E5E8799F}" srcOrd="3" destOrd="0" presId="urn:microsoft.com/office/officeart/2005/8/layout/default"/>
    <dgm:cxn modelId="{6D20FB34-AE4A-4C53-80C3-B1A80E864562}" type="presParOf" srcId="{69B5CDF3-C412-413E-9E2D-FE0E3A92390B}" destId="{3E0AD6DA-F60B-4CDA-BA41-86643F88B4B2}" srcOrd="4" destOrd="0" presId="urn:microsoft.com/office/officeart/2005/8/layout/default"/>
    <dgm:cxn modelId="{0F2F0128-8D82-4F32-A4CA-E6757A37F4E1}" type="presParOf" srcId="{69B5CDF3-C412-413E-9E2D-FE0E3A92390B}" destId="{A1A56E73-2651-47E0-81CA-9AF4D0EF25B2}" srcOrd="5" destOrd="0" presId="urn:microsoft.com/office/officeart/2005/8/layout/default"/>
    <dgm:cxn modelId="{735D5DB9-EECC-4243-B7A5-4986A8001836}" type="presParOf" srcId="{69B5CDF3-C412-413E-9E2D-FE0E3A92390B}" destId="{66028C18-9F7C-40A9-A803-B555D97D35C6}" srcOrd="6" destOrd="0" presId="urn:microsoft.com/office/officeart/2005/8/layout/default"/>
    <dgm:cxn modelId="{A9B098FF-55C1-4491-8910-006EE6B982EA}" type="presParOf" srcId="{69B5CDF3-C412-413E-9E2D-FE0E3A92390B}" destId="{3033DEBA-D8B0-4BAE-A667-865F34365A0C}" srcOrd="7" destOrd="0" presId="urn:microsoft.com/office/officeart/2005/8/layout/default"/>
    <dgm:cxn modelId="{C8094C44-80E9-4E55-B049-595CFF9B47B9}" type="presParOf" srcId="{69B5CDF3-C412-413E-9E2D-FE0E3A92390B}" destId="{C127CD4D-6E2E-41A1-989B-930BEE689CC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AE3B1B-134E-41FA-BCFA-5350215A7936}">
      <dsp:nvSpPr>
        <dsp:cNvPr id="0" name=""/>
        <dsp:cNvSpPr/>
      </dsp:nvSpPr>
      <dsp:spPr>
        <a:xfrm>
          <a:off x="0" y="377601"/>
          <a:ext cx="2117824" cy="12706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Need</a:t>
          </a:r>
          <a:endParaRPr lang="en-US" sz="1900" kern="1200" dirty="0"/>
        </a:p>
      </dsp:txBody>
      <dsp:txXfrm>
        <a:off x="0" y="377601"/>
        <a:ext cx="2117824" cy="1270694"/>
      </dsp:txXfrm>
    </dsp:sp>
    <dsp:sp modelId="{9224D48A-2EF3-40C6-A18F-9EABFF9C3C4D}">
      <dsp:nvSpPr>
        <dsp:cNvPr id="0" name=""/>
        <dsp:cNvSpPr/>
      </dsp:nvSpPr>
      <dsp:spPr>
        <a:xfrm>
          <a:off x="2329606" y="377601"/>
          <a:ext cx="2117824" cy="12706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Solution</a:t>
          </a:r>
          <a:endParaRPr lang="en-US" sz="1900" kern="1200" dirty="0"/>
        </a:p>
      </dsp:txBody>
      <dsp:txXfrm>
        <a:off x="2329606" y="377601"/>
        <a:ext cx="2117824" cy="1270694"/>
      </dsp:txXfrm>
    </dsp:sp>
    <dsp:sp modelId="{3E0AD6DA-F60B-4CDA-BA41-86643F88B4B2}">
      <dsp:nvSpPr>
        <dsp:cNvPr id="0" name=""/>
        <dsp:cNvSpPr/>
      </dsp:nvSpPr>
      <dsp:spPr>
        <a:xfrm>
          <a:off x="4659212" y="377601"/>
          <a:ext cx="2117824" cy="12706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Timeline</a:t>
          </a:r>
          <a:endParaRPr lang="en-US" sz="1900" kern="1200" dirty="0"/>
        </a:p>
      </dsp:txBody>
      <dsp:txXfrm>
        <a:off x="4659212" y="377601"/>
        <a:ext cx="2117824" cy="1270694"/>
      </dsp:txXfrm>
    </dsp:sp>
    <dsp:sp modelId="{66028C18-9F7C-40A9-A803-B555D97D35C6}">
      <dsp:nvSpPr>
        <dsp:cNvPr id="0" name=""/>
        <dsp:cNvSpPr/>
      </dsp:nvSpPr>
      <dsp:spPr>
        <a:xfrm>
          <a:off x="1164803" y="1860078"/>
          <a:ext cx="2117824" cy="12706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Result</a:t>
          </a:r>
          <a:endParaRPr lang="en-US" sz="1900" kern="1200" dirty="0"/>
        </a:p>
      </dsp:txBody>
      <dsp:txXfrm>
        <a:off x="1164803" y="1860078"/>
        <a:ext cx="2117824" cy="1270694"/>
      </dsp:txXfrm>
    </dsp:sp>
    <dsp:sp modelId="{C127CD4D-6E2E-41A1-989B-930BEE689CC9}">
      <dsp:nvSpPr>
        <dsp:cNvPr id="0" name=""/>
        <dsp:cNvSpPr/>
      </dsp:nvSpPr>
      <dsp:spPr>
        <a:xfrm>
          <a:off x="3494409" y="1860078"/>
          <a:ext cx="2117824" cy="12706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Critical Success Factors/ Resources Needed</a:t>
          </a:r>
          <a:endParaRPr lang="en-US" sz="1900" kern="1200" dirty="0"/>
        </a:p>
      </dsp:txBody>
      <dsp:txXfrm>
        <a:off x="3494409" y="1860078"/>
        <a:ext cx="2117824" cy="1270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D33A3-7A5F-4ADE-8080-477DD0CC0260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5397B-F39C-47DC-8202-A8ED4B0ECB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82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397B-F39C-47DC-8202-A8ED4B0ECB5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587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5000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A10D3AD-9A2E-466A-B9F2-3C17CF37EA9A}" type="datetimeFigureOut">
              <a:rPr lang="en-US" smtClean="0"/>
              <a:t>5/15/2011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A9AD497-AD5E-4EA6-8BBD-4F33567EC4C0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 advTm="5000">
    <p:split orient="vert"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Houston Independent School 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Technology Plan for 2006-2010</a:t>
            </a: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346773"/>
      </p:ext>
    </p:extLst>
  </p:cSld>
  <p:clrMapOvr>
    <a:masterClrMapping/>
  </p:clrMapOvr>
  <p:transition spd="slow" advClick="0" advTm="8467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Recommendations</a:t>
            </a:r>
            <a:br>
              <a:rPr lang="en-US" sz="3200" dirty="0" smtClean="0"/>
            </a:br>
            <a:r>
              <a:rPr lang="en-US" sz="3200" dirty="0" smtClean="0"/>
              <a:t>within Plan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Organize HISD technology resources around five program areas:</a:t>
            </a:r>
          </a:p>
          <a:p>
            <a:r>
              <a:rPr lang="en-US" dirty="0"/>
              <a:t> </a:t>
            </a:r>
            <a:r>
              <a:rPr lang="en-US" dirty="0" smtClean="0"/>
              <a:t>      Strategic Management and Accountability</a:t>
            </a:r>
          </a:p>
          <a:p>
            <a:r>
              <a:rPr lang="en-US" dirty="0"/>
              <a:t> </a:t>
            </a:r>
            <a:r>
              <a:rPr lang="en-US" dirty="0" smtClean="0"/>
              <a:t>      Learning Support and Planning</a:t>
            </a:r>
          </a:p>
          <a:p>
            <a:r>
              <a:rPr lang="en-US" dirty="0"/>
              <a:t> </a:t>
            </a:r>
            <a:r>
              <a:rPr lang="en-US" dirty="0" smtClean="0"/>
              <a:t>      Unified Student Record</a:t>
            </a:r>
          </a:p>
          <a:p>
            <a:r>
              <a:rPr lang="en-US" dirty="0"/>
              <a:t> </a:t>
            </a:r>
            <a:r>
              <a:rPr lang="en-US" dirty="0" smtClean="0"/>
              <a:t>      Administrative Systems</a:t>
            </a:r>
          </a:p>
          <a:p>
            <a:r>
              <a:rPr lang="en-US" dirty="0"/>
              <a:t> </a:t>
            </a:r>
            <a:r>
              <a:rPr lang="en-US" dirty="0" smtClean="0"/>
              <a:t>      Technology Systems</a:t>
            </a:r>
            <a:endParaRPr lang="en-US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970312"/>
      </p:ext>
    </p:extLst>
  </p:cSld>
  <p:clrMapOvr>
    <a:masterClrMapping/>
  </p:clrMapOvr>
  <p:transition spd="slow" advClick="0" advTm="547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Implementation will address the following Technology Initiatives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Instructional Information</a:t>
            </a:r>
          </a:p>
          <a:p>
            <a:pPr marL="0" indent="0">
              <a:buNone/>
            </a:pPr>
            <a:r>
              <a:rPr lang="en-US" dirty="0" smtClean="0"/>
              <a:t>Solutions- Contribute to learning support and planning by providing timely access to information in a format that facilitates use for instruction</a:t>
            </a:r>
          </a:p>
          <a:p>
            <a:pPr marL="0" indent="0">
              <a:buNone/>
            </a:pPr>
            <a:r>
              <a:rPr lang="en-US" b="1" dirty="0" smtClean="0"/>
              <a:t>Student Information</a:t>
            </a:r>
          </a:p>
          <a:p>
            <a:pPr marL="0" indent="0">
              <a:buNone/>
            </a:pPr>
            <a:r>
              <a:rPr lang="en-US" dirty="0" smtClean="0"/>
              <a:t>Solutions – Support student data management by managing and delivering the software systems used to enroll, schedule, grade and document academic progress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53915"/>
      </p:ext>
    </p:extLst>
  </p:cSld>
  <p:clrMapOvr>
    <a:masterClrMapping/>
  </p:clrMapOvr>
  <p:transition spd="slow" advClick="0" advTm="7686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Implementation will address the following Technology Initiatives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Accountability Information</a:t>
            </a:r>
          </a:p>
          <a:p>
            <a:r>
              <a:rPr lang="en-US" dirty="0" smtClean="0"/>
              <a:t>Solution – Support accountability reporting by providing automated information systems that assist in collecting, analyzing and reporting information</a:t>
            </a:r>
          </a:p>
          <a:p>
            <a:r>
              <a:rPr lang="en-US" b="1" dirty="0" smtClean="0"/>
              <a:t>Administrative Information</a:t>
            </a:r>
          </a:p>
          <a:p>
            <a:r>
              <a:rPr lang="en-US" dirty="0" smtClean="0"/>
              <a:t>Solution – Automate the administrative systems for efficiency and reliability</a:t>
            </a:r>
          </a:p>
          <a:p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2053"/>
      </p:ext>
    </p:extLst>
  </p:cSld>
  <p:clrMapOvr>
    <a:masterClrMapping/>
  </p:clrMapOvr>
  <p:transition spd="slow" advClick="0" advTm="1113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Implementation will address the following Technology Initiatives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Technology Infrastructure</a:t>
            </a:r>
          </a:p>
          <a:p>
            <a:r>
              <a:rPr lang="en-US" dirty="0"/>
              <a:t> </a:t>
            </a:r>
            <a:r>
              <a:rPr lang="en-US" dirty="0" smtClean="0"/>
              <a:t>Solution – Provide infrastructure that connects teacher, students, support staff, and parents to the information they need</a:t>
            </a:r>
          </a:p>
          <a:p>
            <a:r>
              <a:rPr lang="en-US" b="1" dirty="0" smtClean="0"/>
              <a:t>Data Governance</a:t>
            </a:r>
          </a:p>
          <a:p>
            <a:r>
              <a:rPr lang="en-US" dirty="0" smtClean="0"/>
              <a:t>Solution -  Implement a data management process driven by a vision for a common data architecture and policy for data integrity, quality, and security 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71040"/>
      </p:ext>
    </p:extLst>
  </p:cSld>
  <p:clrMapOvr>
    <a:masterClrMapping/>
  </p:clrMapOvr>
  <p:transition spd="slow" advClick="0" advTm="176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Implementation will address the following Technology Initiatives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Central Support Organization </a:t>
            </a:r>
          </a:p>
          <a:p>
            <a:r>
              <a:rPr lang="en-US" dirty="0" smtClean="0"/>
              <a:t>Solution – Continue the implementation of best practices for the technical support Help Desk. </a:t>
            </a:r>
          </a:p>
          <a:p>
            <a:r>
              <a:rPr lang="en-US" b="1" dirty="0" smtClean="0"/>
              <a:t>Portal</a:t>
            </a:r>
          </a:p>
          <a:p>
            <a:r>
              <a:rPr lang="en-US" dirty="0" smtClean="0"/>
              <a:t>Solution – Continue the implementation of the employee and community portals.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19211"/>
      </p:ext>
    </p:extLst>
  </p:cSld>
  <p:clrMapOvr>
    <a:masterClrMapping/>
  </p:clrMapOvr>
  <p:transition spd="slow" advClick="0" advTm="163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Implementation will address the following Technology Initiatives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Cross Department Collaboration</a:t>
            </a:r>
          </a:p>
          <a:p>
            <a:r>
              <a:rPr lang="en-US" dirty="0" smtClean="0"/>
              <a:t>Solution – Establish a model of cross departmental collaboration and teamwork by further solidifying and refining the program manager structure. </a:t>
            </a:r>
          </a:p>
          <a:p>
            <a:r>
              <a:rPr lang="en-US" b="1" dirty="0" smtClean="0"/>
              <a:t>Emerging Technologies</a:t>
            </a:r>
            <a:endParaRPr lang="en-US" b="1" dirty="0"/>
          </a:p>
          <a:p>
            <a:r>
              <a:rPr lang="en-US" dirty="0" smtClean="0"/>
              <a:t>Solution – Monitor emerging technologies that can be applied to teaching, learning, and the operation of the District.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20585"/>
      </p:ext>
    </p:extLst>
  </p:cSld>
  <p:clrMapOvr>
    <a:masterClrMapping/>
  </p:clrMapOvr>
  <p:transition spd="slow" advClick="0" advTm="361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Implementation will address the following Technology Initiatives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Technology Standards </a:t>
            </a:r>
          </a:p>
          <a:p>
            <a:r>
              <a:rPr lang="en-US" dirty="0"/>
              <a:t> </a:t>
            </a:r>
            <a:r>
              <a:rPr lang="en-US" dirty="0" smtClean="0"/>
              <a:t>Solutions – Establish baseline standards for instructional and administrative technology for all schools and departments.</a:t>
            </a:r>
          </a:p>
          <a:p>
            <a:r>
              <a:rPr lang="en-US" b="1" dirty="0" smtClean="0"/>
              <a:t>Technology Equity</a:t>
            </a:r>
          </a:p>
          <a:p>
            <a:r>
              <a:rPr lang="en-US" dirty="0" smtClean="0"/>
              <a:t>Solutions – Establish a technology equity process that prioritizes technology dollars to bring all schools and offices to standard, in order of greatest need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65803"/>
      </p:ext>
    </p:extLst>
  </p:cSld>
  <p:clrMapOvr>
    <a:masterClrMapping/>
  </p:clrMapOvr>
  <p:transition spd="slow" advClick="0" advTm="2264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Technology Programs: Focus and Organization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programs defined by this plan provides the goals and purpose of the district. These goals correlates to the Long-Range Strategic Plan for Technology 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10604"/>
      </p:ext>
    </p:extLst>
  </p:cSld>
  <p:clrMapOvr>
    <a:masterClrMapping/>
  </p:clrMapOvr>
  <p:transition spd="slow" advClick="0" advTm="5164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Plan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plan will move HISD toward its goals through the application and use of technology.</a:t>
            </a:r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71270"/>
      </p:ext>
    </p:extLst>
  </p:cSld>
  <p:clrMapOvr>
    <a:masterClrMapping/>
  </p:clrMapOvr>
  <p:transition spd="slow" advClick="0" advTm="9731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Texas Long Range Plan for Technology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Texas led the nation in it’s implementation of the Texas Long Range Plan for today’s school. The intent of the plan is to provide Texas student and teacher with a road map that will lead to leadership in technology within our schools. 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981139"/>
      </p:ext>
    </p:extLst>
  </p:cSld>
  <p:clrMapOvr>
    <a:masterClrMapping/>
  </p:clrMapOvr>
  <p:transition spd="slow" advClick="0" advTm="22652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Technology </a:t>
            </a:r>
            <a:r>
              <a:rPr lang="en-US" dirty="0" smtClean="0"/>
              <a:t>is a common word  within the walls of every school sponsored by the United States government</a:t>
            </a:r>
          </a:p>
          <a:p>
            <a:r>
              <a:rPr lang="en-US" dirty="0" smtClean="0"/>
              <a:t>Shaping the lives of students with technology has developed into a plan that each district </a:t>
            </a:r>
            <a:r>
              <a:rPr lang="en-US" dirty="0" smtClean="0"/>
              <a:t>must </a:t>
            </a:r>
            <a:r>
              <a:rPr lang="en-US" dirty="0" smtClean="0"/>
              <a:t>follow for success</a:t>
            </a:r>
          </a:p>
          <a:p>
            <a:r>
              <a:rPr lang="en-US" dirty="0" smtClean="0"/>
              <a:t>Technology </a:t>
            </a:r>
            <a:r>
              <a:rPr lang="en-US" dirty="0" smtClean="0"/>
              <a:t>is not functionally without human interaction</a:t>
            </a:r>
          </a:p>
          <a:p>
            <a:r>
              <a:rPr lang="en-US" dirty="0" smtClean="0"/>
              <a:t>Planning is construction and implementation is learning</a:t>
            </a:r>
          </a:p>
          <a:p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76561"/>
      </p:ext>
    </p:extLst>
  </p:cSld>
  <p:clrMapOvr>
    <a:masterClrMapping/>
  </p:clrMapOvr>
  <p:transition spd="slow" advClick="0" advTm="26769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National Education Technology Plan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National Education Technology Plan was developed to tie in the goals of student achievement and technology</a:t>
            </a:r>
          </a:p>
          <a:p>
            <a:r>
              <a:rPr lang="en-US" dirty="0" smtClean="0"/>
              <a:t>The plan was developed so that states could monitor their outcomes, collaborate, to redesign structures, and hold themselves accountable for progress and results 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78810"/>
      </p:ext>
    </p:extLst>
  </p:cSld>
  <p:clrMapOvr>
    <a:masterClrMapping/>
  </p:clrMapOvr>
  <p:transition spd="slow" advClick="0" advTm="24773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Suggestions for Improvements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plan that HISD has put in place has many positive points</a:t>
            </a:r>
          </a:p>
          <a:p>
            <a:r>
              <a:rPr lang="en-US" dirty="0" smtClean="0"/>
              <a:t>There are some suggestions that should be made based on resources</a:t>
            </a:r>
          </a:p>
          <a:p>
            <a:r>
              <a:rPr lang="en-US" dirty="0" smtClean="0"/>
              <a:t>The first suggestions is that the district monitor school websites that are being used for public viewing. </a:t>
            </a:r>
            <a:r>
              <a:rPr lang="en-US" dirty="0"/>
              <a:t>We should use well-executed markup that is consistent and easily understood by anyone working on your site, we should not “fake” markups or take shortcuts (Kaiser, 2006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52548"/>
      </p:ext>
    </p:extLst>
  </p:cSld>
  <p:clrMapOvr>
    <a:masterClrMapping/>
  </p:clrMapOvr>
  <p:transition spd="slow" advClick="0" advTm="12229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Suggestions for Improvements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district should implement a tracking system that can be used by the  students. </a:t>
            </a:r>
            <a:r>
              <a:rPr lang="en-US" dirty="0" smtClean="0"/>
              <a:t>Pilter</a:t>
            </a:r>
            <a:r>
              <a:rPr lang="en-US" dirty="0"/>
              <a:t>, Hubbell, Kuhn, and </a:t>
            </a:r>
            <a:r>
              <a:rPr lang="en-US" dirty="0"/>
              <a:t>Malenoski</a:t>
            </a:r>
            <a:r>
              <a:rPr lang="en-US" dirty="0"/>
              <a:t> </a:t>
            </a:r>
            <a:r>
              <a:rPr lang="en-US" dirty="0" smtClean="0"/>
              <a:t>(2007)suggestion </a:t>
            </a:r>
            <a:r>
              <a:rPr lang="en-US" dirty="0"/>
              <a:t>that having students keep a track of their effort and achievement is a good classroom practice for teacher could contain some </a:t>
            </a:r>
            <a:r>
              <a:rPr lang="en-US" dirty="0" smtClean="0"/>
              <a:t>truth. Students seem to learn better if they have a road map to follow and they can compensate for their mistakes.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572224"/>
      </p:ext>
    </p:extLst>
  </p:cSld>
  <p:clrMapOvr>
    <a:masterClrMapping/>
  </p:clrMapOvr>
  <p:transition spd="slow" advClick="0" advTm="1526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References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 smtClean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 smtClean="0"/>
              <a:t>Kaiser</a:t>
            </a:r>
            <a:r>
              <a:rPr lang="en-US" dirty="0"/>
              <a:t>, S. (2006). </a:t>
            </a:r>
            <a:r>
              <a:rPr lang="en-US" i="1" dirty="0"/>
              <a:t>Deliver first class web sites</a:t>
            </a:r>
            <a:r>
              <a:rPr lang="en-US" dirty="0"/>
              <a:t>. Collingwood, VIC Australia: </a:t>
            </a:r>
            <a:r>
              <a:rPr lang="en-US" dirty="0"/>
              <a:t>Sitepoints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Pitler</a:t>
            </a:r>
            <a:r>
              <a:rPr lang="en-US" dirty="0"/>
              <a:t>, H., Hubbell, E., Kuhn, M., &amp; </a:t>
            </a:r>
            <a:r>
              <a:rPr lang="en-US" dirty="0"/>
              <a:t>Malenoski</a:t>
            </a:r>
            <a:r>
              <a:rPr lang="en-US" dirty="0"/>
              <a:t>, K. (2007). </a:t>
            </a:r>
            <a:r>
              <a:rPr lang="en-US" i="1" dirty="0"/>
              <a:t>Using technology with classroom instruction that works. </a:t>
            </a:r>
            <a:r>
              <a:rPr lang="en-US" dirty="0"/>
              <a:t>Alexandria, VA: Association for Supervision and Curriculum Development. 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00497"/>
      </p:ext>
    </p:extLst>
  </p:cSld>
  <p:clrMapOvr>
    <a:masterClrMapping/>
  </p:clrMapOvr>
  <p:transition spd="slow" advClick="0" advTm="1286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 Technology Plan an (Overview)</a:t>
            </a:r>
            <a:endParaRPr lang="en-US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     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Houston Independent School District </a:t>
            </a:r>
            <a:endParaRPr lang="en-US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98185"/>
      </p:ext>
    </p:extLst>
  </p:cSld>
  <p:clrMapOvr>
    <a:masterClrMapping/>
  </p:clrMapOvr>
  <p:transition spd="slow" advClick="0" advTm="1802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</a:t>
            </a:r>
            <a:r>
              <a:rPr lang="en-US" sz="3200" dirty="0" smtClean="0"/>
              <a:t>xecutive Summary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plan build upon a series of directions that the district is trying to taking with technology.</a:t>
            </a:r>
          </a:p>
          <a:p>
            <a:r>
              <a:rPr lang="en-US" dirty="0" smtClean="0"/>
              <a:t>Student learning and elevated instruction is one goal that the plan hopes to accomplish.</a:t>
            </a:r>
          </a:p>
          <a:p>
            <a:r>
              <a:rPr lang="en-US" dirty="0" smtClean="0"/>
              <a:t>A five year timeframe is used to define the plan</a:t>
            </a: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21759"/>
      </p:ext>
    </p:extLst>
  </p:cSld>
  <p:clrMapOvr>
    <a:masterClrMapping/>
  </p:clrMapOvr>
  <p:transition spd="slow" advClick="0" advTm="9524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Creating the Plan</a:t>
            </a:r>
            <a:br>
              <a:rPr lang="en-US" sz="3200" dirty="0" smtClean="0"/>
            </a:br>
            <a:r>
              <a:rPr lang="en-US" sz="3200" dirty="0" smtClean="0"/>
              <a:t>Five Strategic Goals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G1: Increase student achievement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G2: Increase management </a:t>
            </a:r>
            <a:r>
              <a:rPr lang="en-US" dirty="0" smtClean="0"/>
              <a:t>efficiency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G3: Improve public support and confidence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G4: Create a positive district culture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G5: Provide facilities to standard program</a:t>
            </a:r>
          </a:p>
          <a:p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67876"/>
      </p:ext>
    </p:extLst>
  </p:cSld>
  <p:clrMapOvr>
    <a:masterClrMapping/>
  </p:clrMapOvr>
  <p:transition spd="slow" advClick="0" advTm="7241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Five Major Steps of Planning and Implementation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4841461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620847"/>
      </p:ext>
    </p:extLst>
  </p:cSld>
  <p:clrMapOvr>
    <a:masterClrMapping/>
  </p:clrMapOvr>
  <p:transition spd="slow" advClick="0" advTm="6938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Year 1 February 2006 to June 2007</a:t>
            </a:r>
          </a:p>
          <a:p>
            <a:r>
              <a:rPr lang="en-US" dirty="0" smtClean="0"/>
              <a:t>Year 2 July 2007 to June 2008</a:t>
            </a:r>
          </a:p>
          <a:p>
            <a:r>
              <a:rPr lang="en-US" dirty="0" smtClean="0"/>
              <a:t>Year 3 July 2008 to June 2009</a:t>
            </a:r>
          </a:p>
          <a:p>
            <a:r>
              <a:rPr lang="en-US" dirty="0" smtClean="0"/>
              <a:t>Year 4 July 2009 to June 2010</a:t>
            </a:r>
          </a:p>
          <a:p>
            <a:r>
              <a:rPr lang="en-US" dirty="0" smtClean="0"/>
              <a:t>Year 5 July 2010 to June 2011</a:t>
            </a: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21890"/>
      </p:ext>
    </p:extLst>
  </p:cSld>
  <p:clrMapOvr>
    <a:masterClrMapping/>
  </p:clrMapOvr>
  <p:transition spd="slow" advClick="0" advTm="6014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F1 The goals are known by staff and do influence their planning</a:t>
            </a:r>
          </a:p>
          <a:p>
            <a:r>
              <a:rPr lang="en-US" dirty="0" smtClean="0"/>
              <a:t>F2 A program management office is being planned</a:t>
            </a:r>
          </a:p>
          <a:p>
            <a:r>
              <a:rPr lang="en-US" dirty="0" smtClean="0"/>
              <a:t>F3 Major applications are being used (SAP, People Soft, and Chancery)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F5 The HISD Portal is a good tool for enhancing communication and collaboration desired by staff</a:t>
            </a:r>
          </a:p>
          <a:p>
            <a:r>
              <a:rPr lang="en-US" dirty="0" smtClean="0"/>
              <a:t>F6 HISD </a:t>
            </a:r>
            <a:r>
              <a:rPr lang="en-US" dirty="0" smtClean="0"/>
              <a:t>information </a:t>
            </a:r>
            <a:r>
              <a:rPr lang="en-US" dirty="0" smtClean="0"/>
              <a:t>systems operate independently</a:t>
            </a:r>
          </a:p>
          <a:p>
            <a:r>
              <a:rPr lang="en-US" dirty="0" smtClean="0"/>
              <a:t>F7 </a:t>
            </a:r>
            <a:r>
              <a:rPr lang="en-US" dirty="0" smtClean="0"/>
              <a:t>Information systems should interoperate</a:t>
            </a:r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216004"/>
      </p:ext>
    </p:extLst>
  </p:cSld>
  <p:clrMapOvr>
    <a:masterClrMapping/>
  </p:clrMapOvr>
  <p:transition spd="slow" advClick="0" advTm="548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Findings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F8 There is a need for unified student record that provides access to all of the data about students</a:t>
            </a:r>
          </a:p>
          <a:p>
            <a:r>
              <a:rPr lang="en-US" dirty="0" smtClean="0"/>
              <a:t>F9 User support needs to be enhanced with the technology support systems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F10 Effective Data management in all schools</a:t>
            </a:r>
          </a:p>
          <a:p>
            <a:r>
              <a:rPr lang="en-US" dirty="0" smtClean="0"/>
              <a:t>F11 Technology should undergo a refresh period</a:t>
            </a:r>
          </a:p>
          <a:p>
            <a:r>
              <a:rPr lang="en-US" dirty="0" smtClean="0"/>
              <a:t>F12 District wide standards should be used </a:t>
            </a:r>
            <a:endParaRPr lang="en-US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05837"/>
      </p:ext>
    </p:extLst>
  </p:cSld>
  <p:clrMapOvr>
    <a:masterClrMapping/>
  </p:clrMapOvr>
  <p:transition spd="slow" advClick="0" advTm="3223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133</TotalTime>
  <Words>946</Words>
  <Application>Microsoft Office PowerPoint</Application>
  <PresentationFormat>On-screen Show (4:3)</PresentationFormat>
  <Paragraphs>110</Paragraphs>
  <Slides>23</Slides>
  <Notes>1</Notes>
  <HiddenSlides>0</HiddenSlides>
  <MMClips>23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Austin</vt:lpstr>
      <vt:lpstr>Houston Independent School </vt:lpstr>
      <vt:lpstr>Introduction </vt:lpstr>
      <vt:lpstr> Technology Plan an (Overview)</vt:lpstr>
      <vt:lpstr>Executive Summary </vt:lpstr>
      <vt:lpstr>Creating the Plan Five Strategic Goals</vt:lpstr>
      <vt:lpstr>Five Major Steps of Planning and Implementation</vt:lpstr>
      <vt:lpstr>Timeline</vt:lpstr>
      <vt:lpstr>Findings</vt:lpstr>
      <vt:lpstr>Findings</vt:lpstr>
      <vt:lpstr>Recommendations within Plan</vt:lpstr>
      <vt:lpstr>Implementation will address the following Technology Initiatives</vt:lpstr>
      <vt:lpstr>Implementation will address the following Technology Initiatives</vt:lpstr>
      <vt:lpstr>Implementation will address the following Technology Initiatives</vt:lpstr>
      <vt:lpstr>Implementation will address the following Technology Initiatives</vt:lpstr>
      <vt:lpstr>Implementation will address the following Technology Initiatives</vt:lpstr>
      <vt:lpstr>Implementation will address the following Technology Initiatives</vt:lpstr>
      <vt:lpstr>Technology Programs: Focus and Organization</vt:lpstr>
      <vt:lpstr>The Plan</vt:lpstr>
      <vt:lpstr>Texas Long Range Plan for Technology</vt:lpstr>
      <vt:lpstr>The National Education Technology Plan</vt:lpstr>
      <vt:lpstr>Suggestions for Improvements</vt:lpstr>
      <vt:lpstr>Suggestions for Improvements</vt:lpstr>
      <vt:lpstr>References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Houston Independent School </dc:title>
  <dc:creator>treenab2</dc:creator>
  <cp:lastModifiedBy>treenab2</cp:lastModifiedBy>
  <cp:revision>25</cp:revision>
  <dcterms:created xsi:type="dcterms:W3CDTF">2011-05-15T04:05:06Z</dcterms:created>
  <dcterms:modified xsi:type="dcterms:W3CDTF">2011-05-16T03:34:43Z</dcterms:modified>
</cp:coreProperties>
</file>